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4"/>
  </p:notesMasterIdLst>
  <p:sldIdLst>
    <p:sldId id="273" r:id="rId2"/>
    <p:sldId id="280" r:id="rId3"/>
    <p:sldId id="275" r:id="rId4"/>
    <p:sldId id="279" r:id="rId5"/>
    <p:sldId id="281" r:id="rId6"/>
    <p:sldId id="282" r:id="rId7"/>
    <p:sldId id="283" r:id="rId8"/>
    <p:sldId id="284" r:id="rId9"/>
    <p:sldId id="285" r:id="rId10"/>
    <p:sldId id="291" r:id="rId11"/>
    <p:sldId id="289" r:id="rId12"/>
    <p:sldId id="292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807" autoAdjust="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33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>
                <a:solidFill>
                  <a:schemeClr val="accent1">
                    <a:lumMod val="75000"/>
                  </a:schemeClr>
                </a:solidFill>
              </a:defRPr>
            </a:pPr>
            <a:r>
              <a:rPr lang="en-US" sz="1800" b="1" i="0" u="none" strike="noStrike" baseline="0" dirty="0" smtClean="0">
                <a:solidFill>
                  <a:schemeClr val="accent1">
                    <a:lumMod val="75000"/>
                  </a:schemeClr>
                </a:solidFill>
              </a:rPr>
              <a:t>Would you recommend PowerCentsDC electricity pricing to your friends and family?</a:t>
            </a:r>
            <a:br>
              <a:rPr lang="en-US" sz="1800" b="1" i="0" u="none" strike="noStrike" baseline="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</c:rich>
      </c:tx>
      <c:layout/>
      <c:overlay val="1"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6.2500000000000139E-2"/>
          <c:y val="0.1695484529472322"/>
          <c:w val="0.88357843137255065"/>
          <c:h val="0.83045154705277069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25"/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0.78700000000000003</c:v>
                </c:pt>
                <c:pt idx="1">
                  <c:v>9.8000000000000767E-2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>
        <c:manualLayout>
          <c:xMode val="edge"/>
          <c:yMode val="edge"/>
          <c:x val="0.18338891462096649"/>
          <c:y val="0.75077944610408653"/>
          <c:w val="0.58818241469816568"/>
          <c:h val="8.6633477210021126E-2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>
                <a:solidFill>
                  <a:schemeClr val="accent1">
                    <a:lumMod val="75000"/>
                  </a:schemeClr>
                </a:solidFill>
              </a:defRPr>
            </a:pPr>
            <a:r>
              <a:rPr lang="en-US" sz="1800" b="1" i="0" u="none" strike="noStrike" baseline="0" dirty="0" smtClean="0">
                <a:solidFill>
                  <a:schemeClr val="accent1">
                    <a:lumMod val="75000"/>
                  </a:schemeClr>
                </a:solidFill>
              </a:rPr>
              <a:t>Overall, were you satisfied, neutral, or dissatisfied with the PowerCentsDC program?</a:t>
            </a: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5.6993068174170505E-2"/>
          <c:y val="0.39845672588502107"/>
          <c:w val="0.89935601799774956"/>
          <c:h val="0.36079975925560148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74%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20%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6%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Sheet1!$A$2:$A$4</c:f>
              <c:strCache>
                <c:ptCount val="3"/>
                <c:pt idx="0">
                  <c:v>Satisfied</c:v>
                </c:pt>
                <c:pt idx="1">
                  <c:v>Neutral</c:v>
                </c:pt>
                <c:pt idx="2">
                  <c:v>Dissatisfied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 formatCode="0.00%">
                  <c:v>0.65400000000000724</c:v>
                </c:pt>
                <c:pt idx="1">
                  <c:v>0.18000000000000024</c:v>
                </c:pt>
                <c:pt idx="2" formatCode="0.00%">
                  <c:v>0.05</c:v>
                </c:pt>
              </c:numCache>
            </c:numRef>
          </c:val>
        </c:ser>
        <c:dLbls>
          <c:showVal val="1"/>
        </c:dLbls>
        <c:gapWidth val="46"/>
        <c:axId val="90473216"/>
        <c:axId val="90474752"/>
      </c:barChart>
      <c:catAx>
        <c:axId val="9047321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500"/>
            </a:pPr>
            <a:endParaRPr lang="en-US"/>
          </a:p>
        </c:txPr>
        <c:crossAx val="90474752"/>
        <c:crosses val="autoZero"/>
        <c:auto val="1"/>
        <c:lblAlgn val="ctr"/>
        <c:lblOffset val="100"/>
      </c:catAx>
      <c:valAx>
        <c:axId val="90474752"/>
        <c:scaling>
          <c:orientation val="minMax"/>
        </c:scaling>
        <c:delete val="1"/>
        <c:axPos val="l"/>
        <c:numFmt formatCode="0.00%" sourceLinked="1"/>
        <c:tickLblPos val="none"/>
        <c:crossAx val="9047321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chemeClr val="accent1">
                    <a:lumMod val="75000"/>
                  </a:schemeClr>
                </a:solidFill>
              </a:defRPr>
            </a:pP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Which price plan did you prefer?</a:t>
            </a: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</c:rich>
      </c:tx>
      <c:layout/>
      <c:overlay val="1"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5.2433491656720135E-2"/>
          <c:y val="3.5731630093226909E-3"/>
          <c:w val="0.94167842266501789"/>
          <c:h val="0.99642683699067769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30"/>
          <c:cat>
            <c:strRef>
              <c:f>Sheet1!$A$2:$A$3</c:f>
              <c:strCache>
                <c:ptCount val="2"/>
                <c:pt idx="0">
                  <c:v>PowerCentsDC Plan</c:v>
                </c:pt>
                <c:pt idx="1">
                  <c:v>Former Pricing Plan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93</c:v>
                </c:pt>
                <c:pt idx="1">
                  <c:v>7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9.3700871752494086E-2"/>
          <c:y val="0.80373852012014269"/>
          <c:w val="0.85749017087239243"/>
          <c:h val="0.15576401215918428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9C7E0063-D31B-4CB7-BBF3-3348EFE6D2E5}" type="datetimeFigureOut">
              <a:rPr lang="en-US"/>
              <a:pPr>
                <a:defRPr/>
              </a:pPr>
              <a:t>10/26/2011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68251E49-04B0-4553-BE94-92DE1D6B01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251E49-04B0-4553-BE94-92DE1D6B01D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924C87-51CA-48A4-9F89-9904A742E30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59755-9275-429D-A5A0-68F3A57EA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A2B81-4FB2-4345-A387-4326854D3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91B9F-B72C-442C-B636-077325E3A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1800" y="6229350"/>
            <a:ext cx="2082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172200"/>
            <a:ext cx="3657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310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B6FDB-D5DC-4524-BC71-FE2B0EBEA0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0F47-A7DC-46C6-9E55-4C4FEFB5F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1479A-C719-4DB1-A570-E0B899525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5A09A-C33F-4E7B-8EE3-B56796AFB7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0DB05-2CEF-4D92-81F7-DBA8DD65C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AAA20-A296-46D6-A3D1-CFA70753E8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ABD2B-C0C7-4B87-B93C-AF864263C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6FE54-3F1E-4495-BCAD-877505CF2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05B48-A430-450C-97A4-880B16E619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000080"/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229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CA489F5-FE33-4C77-BDD8-BB1854952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rgbClr val="000066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owercentsdc.org/" TargetMode="Externa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sites.energetics.com/MADRI/meetings_2011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093913"/>
            <a:ext cx="6629400" cy="53122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6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itchFamily="34" charset="0"/>
              </a:rPr>
              <a:t>Dynamic </a:t>
            </a:r>
            <a:r>
              <a:rPr lang="en-US" sz="36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itchFamily="34" charset="0"/>
              </a:rPr>
              <a:t>Pricing:</a:t>
            </a:r>
          </a:p>
          <a:p>
            <a:pPr algn="ctr" eaLnBrk="0" hangingPunct="0">
              <a:defRPr/>
            </a:pPr>
            <a:r>
              <a:rPr lang="en-US" sz="36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pitchFamily="34" charset="0"/>
              </a:rPr>
              <a:t>Opportunities &amp; Challenges</a:t>
            </a:r>
          </a:p>
          <a:p>
            <a:pPr algn="ctr" eaLnBrk="0" hangingPunct="0">
              <a:defRPr/>
            </a:pPr>
            <a:endParaRPr lang="en-US" sz="3600" b="1" i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Arial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b="1" dirty="0" smtClean="0"/>
              <a:t>New England Electric </a:t>
            </a:r>
          </a:p>
          <a:p>
            <a:pPr algn="ctr">
              <a:lnSpc>
                <a:spcPct val="80000"/>
              </a:lnSpc>
              <a:defRPr/>
            </a:pPr>
            <a:r>
              <a:rPr lang="en-US" b="1" dirty="0" smtClean="0"/>
              <a:t>Restructuring Roundtable</a:t>
            </a:r>
          </a:p>
          <a:p>
            <a:pPr algn="ctr">
              <a:lnSpc>
                <a:spcPct val="80000"/>
              </a:lnSpc>
              <a:defRPr/>
            </a:pPr>
            <a:r>
              <a:rPr lang="en-US" b="1" dirty="0" smtClean="0"/>
              <a:t>October 28, 2011</a:t>
            </a:r>
            <a:endParaRPr lang="en-US" b="1" dirty="0"/>
          </a:p>
          <a:p>
            <a:pPr algn="ctr">
              <a:lnSpc>
                <a:spcPct val="80000"/>
              </a:lnSpc>
              <a:defRPr/>
            </a:pPr>
            <a:endParaRPr lang="en-US" sz="1600" b="1" dirty="0"/>
          </a:p>
          <a:p>
            <a:pPr algn="ctr">
              <a:lnSpc>
                <a:spcPct val="80000"/>
              </a:lnSpc>
              <a:defRPr/>
            </a:pPr>
            <a:r>
              <a:rPr lang="en-US" sz="1600" b="1" dirty="0"/>
              <a:t>Rick Morgan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600" b="1" dirty="0"/>
              <a:t>Commissioner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600" b="1" dirty="0"/>
              <a:t>Public Service Commission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600" b="1" dirty="0"/>
              <a:t>of the District of Columbia</a:t>
            </a:r>
          </a:p>
          <a:p>
            <a:pPr algn="ctr" eaLnBrk="0" hangingPunct="0">
              <a:defRPr/>
            </a:pPr>
            <a:endParaRPr lang="en-US" sz="3600" b="1" i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endParaRPr lang="en-US" sz="2800" b="1" i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Arial" pitchFamily="34" charset="0"/>
            </a:endParaRPr>
          </a:p>
          <a:p>
            <a:pPr algn="ctr" eaLnBrk="0" hangingPunct="0">
              <a:defRPr/>
            </a:pPr>
            <a:endParaRPr lang="en-US" sz="2400" b="1" i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Arial" pitchFamily="34" charset="0"/>
            </a:endParaRPr>
          </a:p>
        </p:txBody>
      </p:sp>
      <p:pic>
        <p:nvPicPr>
          <p:cNvPr id="3" name="Picture 4" descr="10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2286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powercentsdc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0"/>
            <a:ext cx="3810000" cy="2117726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96955" y="4343400"/>
            <a:ext cx="2547046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-380999"/>
            <a:ext cx="2971800" cy="1951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1ABD2B-C0C7-4B87-B93C-AF864263CE1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001000" cy="1216025"/>
          </a:xfrm>
        </p:spPr>
        <p:txBody>
          <a:bodyPr/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Integrating dynamic pricing </a:t>
            </a:r>
            <a:br>
              <a:rPr lang="en-US" sz="3600" b="1" dirty="0" smtClean="0"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with wholesale markets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915400" cy="42672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PJM’s price responsive demand (PRD) initiative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Reduced capacity obligations for LSEs whose customers respond to retail price signals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Savings require AMI &amp; dynamic retail rates that reflect wholesale prices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FERC filing pending fall 2011; rules effective 2012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Wholesale market incentives for PEVs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Avoid 6 p.m. peak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Potential compensation for storage, regulation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svcs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330F47-A7DC-46C6-9E55-4C4FEFB5FC3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5" name="Picture 5" descr="MCj0242073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6185" y="152400"/>
            <a:ext cx="2397815" cy="1947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dirty="0" smtClean="0">
                <a:latin typeface="Arial" pitchFamily="34" charset="0"/>
                <a:ea typeface="Geneva"/>
                <a:cs typeface="Arial" pitchFamily="34" charset="0"/>
              </a:rPr>
              <a:t>Challenges for </a:t>
            </a:r>
            <a:br>
              <a:rPr lang="en-US" sz="3200" b="1" dirty="0" smtClean="0">
                <a:latin typeface="Arial" pitchFamily="34" charset="0"/>
                <a:ea typeface="Geneva"/>
                <a:cs typeface="Arial" pitchFamily="34" charset="0"/>
              </a:rPr>
            </a:br>
            <a:r>
              <a:rPr lang="en-US" sz="3200" b="1" dirty="0" smtClean="0">
                <a:latin typeface="Arial" pitchFamily="34" charset="0"/>
                <a:ea typeface="Geneva"/>
                <a:cs typeface="Arial" pitchFamily="34" charset="0"/>
              </a:rPr>
              <a:t>utility regulators</a:t>
            </a:r>
          </a:p>
        </p:txBody>
      </p:sp>
      <p:sp>
        <p:nvSpPr>
          <p:cNvPr id="20483" name="Tex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001000" cy="4267200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Due process requirements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Resource constraints (funding, expertise)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Pushback from stakeholders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Diverse motivations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Rate impacts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Resistance to change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Institutional challenges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Disconnect between wholesale &amp; retail markets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Coordination between 51 PUC jurisdictions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Coordination with federal policies, initiatives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Finding a path forward….</a:t>
            </a:r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330F47-A7DC-46C6-9E55-4C4FEFB5FC3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7" name="Picture 4" descr="scales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52400"/>
            <a:ext cx="3232888" cy="19812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D0793AA-C90A-4A0C-AEF5-775B22052FFE}" type="slidenum">
              <a:rPr lang="en-US" smtClean="0">
                <a:latin typeface="Arial" charset="0"/>
              </a:rPr>
              <a:pPr/>
              <a:t>12</a:t>
            </a:fld>
            <a:endParaRPr lang="en-US" smtClean="0">
              <a:latin typeface="Arial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Thank you!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 flipH="1" flipV="1">
            <a:off x="-76200" y="1371600"/>
            <a:ext cx="76200" cy="74613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800" smtClean="0"/>
          </a:p>
        </p:txBody>
      </p:sp>
      <p:pic>
        <p:nvPicPr>
          <p:cNvPr id="31749" name="Picture 4" descr="sp_doe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-762000"/>
            <a:ext cx="4587875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Rectangle 5"/>
          <p:cNvSpPr>
            <a:spLocks noChangeArrowheads="1"/>
          </p:cNvSpPr>
          <p:nvPr/>
        </p:nvSpPr>
        <p:spPr bwMode="auto">
          <a:xfrm>
            <a:off x="7086600" y="6172200"/>
            <a:ext cx="180340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</a:pPr>
            <a:r>
              <a:rPr kumimoji="1" lang="en-US" sz="800"/>
              <a:t>Courtesy  of SunPower Corporation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A “revolution” in </a:t>
            </a:r>
            <a:br>
              <a:rPr lang="en-US" sz="3600" b="1" dirty="0" smtClean="0"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electricity pricing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10600" cy="38100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‘Dumb’ metering is a century-old technology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One price for all kWh, tallied monthly</a:t>
            </a:r>
          </a:p>
          <a:p>
            <a:pPr lvl="1"/>
            <a:r>
              <a:rPr lang="en-US" sz="2400" dirty="0" smtClean="0">
                <a:latin typeface="Arial" charset="0"/>
              </a:rPr>
              <a:t>Traditional retail rate designs blend costs &amp; dampen price signals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Dynamic pricing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Reflects hourly variation in value of electricity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Customers save during system peaks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Opportunity for emerging technologies 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Smart grid is changing the way we think about electricity!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-152400"/>
            <a:ext cx="2209800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330F47-A7DC-46C6-9E55-4C4FEFB5FC3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8A1F68-BCAE-4A8C-9FA3-58856B21AAB7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086600" cy="11430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latin typeface="Arial" charset="0"/>
              </a:rPr>
              <a:t>Why dynamic pricing?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828800"/>
            <a:ext cx="8534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400" dirty="0" smtClean="0">
                <a:latin typeface="Arial" charset="0"/>
              </a:rPr>
              <a:t>Price response can reduce costly system peaks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Arial" charset="0"/>
              </a:rPr>
              <a:t>	Control price spikes in power markets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700" dirty="0" smtClean="0">
                <a:latin typeface="Arial" charset="0"/>
              </a:rPr>
              <a:t>Lower bills for </a:t>
            </a:r>
            <a:r>
              <a:rPr lang="en-US" sz="1700" i="1" dirty="0" smtClean="0">
                <a:latin typeface="Arial" charset="0"/>
              </a:rPr>
              <a:t>all</a:t>
            </a:r>
            <a:r>
              <a:rPr lang="en-US" sz="1700" dirty="0" smtClean="0">
                <a:latin typeface="Arial" charset="0"/>
              </a:rPr>
              <a:t> customers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700" dirty="0" smtClean="0">
                <a:latin typeface="Arial" charset="0"/>
              </a:rPr>
              <a:t>Enhanced competition among LSEs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400" dirty="0" smtClean="0">
                <a:latin typeface="Arial" charset="0"/>
              </a:rPr>
              <a:t>New options for consumers, utilities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Arial" charset="0"/>
              </a:rPr>
              <a:t>	Customers empowered to manage energy bills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 dirty="0" smtClean="0">
                <a:latin typeface="Arial" charset="0"/>
              </a:rPr>
              <a:t>Choose between economy &amp; comfort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 dirty="0" smtClean="0">
                <a:latin typeface="Arial" charset="0"/>
              </a:rPr>
              <a:t>Opportunity for energy efficiency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Arial" charset="0"/>
              </a:rPr>
              <a:t>Distribution savings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Arial" charset="0"/>
              </a:rPr>
              <a:t>	Improved system reliability &amp; load forecasting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Arial" charset="0"/>
              </a:rPr>
              <a:t>Deliver promised benefits of AMI</a:t>
            </a:r>
          </a:p>
        </p:txBody>
      </p:sp>
      <p:pic>
        <p:nvPicPr>
          <p:cNvPr id="6149" name="Picture 2" descr="https://logistics.avnet.com/webReporting/Assets/consumerElectroni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38100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latin typeface="Arial" charset="0"/>
              </a:rPr>
              <a:t>Why dynamic </a:t>
            </a:r>
            <a:br>
              <a:rPr lang="en-US" sz="3600" b="1" dirty="0" smtClean="0">
                <a:latin typeface="Arial" charset="0"/>
              </a:rPr>
            </a:br>
            <a:r>
              <a:rPr lang="en-US" sz="3600" b="1" dirty="0" smtClean="0">
                <a:latin typeface="Arial" charset="0"/>
              </a:rPr>
              <a:t>pricing? (cont’d)</a:t>
            </a:r>
            <a:endParaRPr lang="en-US" sz="3600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001000" cy="42672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New technology options for consumers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Smart appliances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PEVs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Solar PV generation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Low-income customers are likely winners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W/ traditional blended rates, customers with big A/C loads subsidized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Even customers who don’t respond to dynamic prices can benefit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Traditional flat rates have a hidden cost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“Hedge premium” could be avoided via dynamic pricing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-228600"/>
            <a:ext cx="3505200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330F47-A7DC-46C6-9E55-4C4FEFB5FC3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304800" y="609600"/>
            <a:ext cx="8633827" cy="776155"/>
          </a:xfrm>
          <a:noFill/>
          <a:ln>
            <a:miter lim="800000"/>
            <a:headEnd/>
            <a:tailEnd/>
          </a:ln>
        </p:spPr>
        <p:txBody>
          <a:bodyPr vert="horz" wrap="square" lIns="91440" rIns="91440" bIns="45720" numCol="1" compatLnSpc="1">
            <a:prstTxWarp prst="textNoShape">
              <a:avLst/>
            </a:prstTxWarp>
          </a:bodyPr>
          <a:lstStyle/>
          <a:p>
            <a:r>
              <a:rPr lang="en-US" sz="3600" b="1" dirty="0" err="1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PowerCentsDC</a:t>
            </a:r>
            <a:r>
              <a:rPr lang="en-US" sz="3600" b="1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™</a:t>
            </a:r>
            <a:br>
              <a:rPr lang="en-US" sz="3600" b="1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US" sz="36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pilot</a:t>
            </a:r>
            <a:endParaRPr lang="en-US" sz="3600" b="1" dirty="0" smtClean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1267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457200" y="1752600"/>
            <a:ext cx="8229600" cy="398904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Tested customer response to dynamic pricing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	~900 residential  customers selected at random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	Three distinct dynamic pricing plans tested side by side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	Live billing  July 2008 - October 2009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	Focus on low-income population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Facilitated by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	Advanced meters &amp; two-way communications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	Enabling technologies (smart T-stats)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	Energy information feedback for customers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Pilot run by non-profit w/ broad stakeholder involvement</a:t>
            </a:r>
          </a:p>
          <a:p>
            <a:pPr lvl="1"/>
            <a:r>
              <a:rPr lang="en-US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*	Utility			* Regulator</a:t>
            </a:r>
          </a:p>
          <a:p>
            <a:pPr lvl="1"/>
            <a:r>
              <a:rPr lang="en-US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*	Consumer advocates	* Labor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 cstate="print"/>
          <a:srcRect l="60922" t="28905" b="48761"/>
          <a:stretch>
            <a:fillRect/>
          </a:stretch>
        </p:blipFill>
        <p:spPr bwMode="auto">
          <a:xfrm>
            <a:off x="6532563" y="0"/>
            <a:ext cx="2611437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imag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5715000"/>
            <a:ext cx="5688631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330F47-A7DC-46C6-9E55-4C4FEFB5FC3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 bwMode="auto">
          <a:xfrm>
            <a:off x="304800" y="609600"/>
            <a:ext cx="8633827" cy="776155"/>
          </a:xfrm>
          <a:noFill/>
          <a:ln>
            <a:miter lim="800000"/>
            <a:headEnd/>
            <a:tailEnd/>
          </a:ln>
        </p:spPr>
        <p:txBody>
          <a:bodyPr vert="horz" wrap="square" lIns="91440" rIns="91440" bIns="45720" numCol="1" compatLnSpc="1">
            <a:prstTxWarp prst="textNoShape">
              <a:avLst/>
            </a:prstTxWarp>
          </a:bodyPr>
          <a:lstStyle/>
          <a:p>
            <a:r>
              <a:rPr lang="en-US" sz="3600" b="1" dirty="0" err="1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PowerCentsDC</a:t>
            </a:r>
            <a:r>
              <a:rPr lang="en-US" sz="3600" b="1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participant </a:t>
            </a:r>
            <a:br>
              <a:rPr lang="en-US" sz="3600" b="1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US" sz="3600" b="1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response by rate plan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304800" y="1752600"/>
            <a:ext cx="8005266" cy="298512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Participants on all 3 price plans </a:t>
            </a:r>
            <a:r>
              <a:rPr lang="en-US" sz="24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reduced summer peaks in response to price signals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All customer segments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responded</a:t>
            </a:r>
            <a:endParaRPr lang="en-US" sz="24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Low-income response only slightly smaller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Higher price differentials led to greater peak 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demand reductions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en-US" sz="24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Findings </a:t>
            </a:r>
            <a:r>
              <a:rPr lang="en-US" sz="24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generally consistent with other </a:t>
            </a:r>
            <a:r>
              <a:rPr lang="en-US" sz="24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smart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24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  metering </a:t>
            </a:r>
            <a:r>
              <a:rPr lang="en-US" sz="24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pilots</a:t>
            </a:r>
            <a:endParaRPr lang="en-US" sz="24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>
              <a:lnSpc>
                <a:spcPct val="90000"/>
              </a:lnSpc>
              <a:spcBef>
                <a:spcPts val="600"/>
              </a:spcBef>
              <a:buNone/>
              <a:defRPr/>
            </a:pPr>
            <a:endParaRPr lang="en-US" sz="2400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None/>
              <a:defRPr/>
            </a:pPr>
            <a:endParaRPr lang="en-US" sz="2400" dirty="0" smtClean="0"/>
          </a:p>
          <a:p>
            <a:pPr>
              <a:buNone/>
            </a:pPr>
            <a:endParaRPr lang="en-US" sz="2400" dirty="0" smtClean="0">
              <a:ea typeface="ＭＳ Ｐゴシック" pitchFamily="34" charset="-128"/>
            </a:endParaRPr>
          </a:p>
          <a:p>
            <a:pPr lvl="1"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124198" y="4538875"/>
          <a:ext cx="5791203" cy="2202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0401"/>
                <a:gridCol w="1930401"/>
                <a:gridCol w="1930401"/>
              </a:tblGrid>
              <a:tr h="1013282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en-US" sz="2000" dirty="0" smtClean="0"/>
                        <a:t>Price Plan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Summer</a:t>
                      </a:r>
                    </a:p>
                    <a:p>
                      <a:pPr algn="r"/>
                      <a:r>
                        <a:rPr lang="en-US" sz="2000" dirty="0" smtClean="0"/>
                        <a:t>Peak Reduction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Winter Peak Reduction</a:t>
                      </a:r>
                      <a:endParaRPr lang="en-US" sz="2000" dirty="0"/>
                    </a:p>
                  </a:txBody>
                  <a:tcPr/>
                </a:tc>
              </a:tr>
              <a:tr h="35908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CPP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33%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13%</a:t>
                      </a:r>
                      <a:endParaRPr lang="en-US" sz="2000" dirty="0"/>
                    </a:p>
                  </a:txBody>
                  <a:tcPr/>
                </a:tc>
              </a:tr>
              <a:tr h="35908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CPR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13%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(n/s)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908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4%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(n/s)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0"/>
            <a:ext cx="1828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330F47-A7DC-46C6-9E55-4C4FEFB5FC3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2"/>
          <p:cNvSpPr>
            <a:spLocks noGrp="1"/>
          </p:cNvSpPr>
          <p:nvPr>
            <p:ph type="title"/>
          </p:nvPr>
        </p:nvSpPr>
        <p:spPr>
          <a:xfrm>
            <a:off x="510173" y="609600"/>
            <a:ext cx="8633827" cy="776155"/>
          </a:xfrm>
          <a:prstGeom prst="rect">
            <a:avLst/>
          </a:prstGeom>
        </p:spPr>
        <p:txBody>
          <a:bodyPr/>
          <a:lstStyle/>
          <a:p>
            <a:r>
              <a:rPr lang="en-US" sz="3600" b="1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PowerCentsDC</a:t>
            </a:r>
            <a:r>
              <a:rPr lang="en-US" sz="36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participant response: </a:t>
            </a:r>
            <a:br>
              <a:rPr lang="en-US" sz="36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US" sz="3600" b="1" dirty="0" smtClean="0">
                <a:latin typeface="Arial" pitchFamily="34" charset="0"/>
                <a:ea typeface="Geneva"/>
                <a:cs typeface="Arial" pitchFamily="34" charset="0"/>
              </a:rPr>
              <a:t>temperature &amp; T-stat impacts</a:t>
            </a:r>
          </a:p>
        </p:txBody>
      </p:sp>
      <p:sp>
        <p:nvSpPr>
          <p:cNvPr id="16386" name="Text Placeholder 1"/>
          <p:cNvSpPr>
            <a:spLocks noGrp="1"/>
          </p:cNvSpPr>
          <p:nvPr>
            <p:ph idx="4294967295"/>
          </p:nvPr>
        </p:nvSpPr>
        <p:spPr>
          <a:xfrm>
            <a:off x="152400" y="1752600"/>
            <a:ext cx="8687609" cy="4594448"/>
          </a:xfrm>
          <a:prstGeom prst="rect">
            <a:avLst/>
          </a:prstGeom>
        </p:spPr>
        <p:txBody>
          <a:bodyPr/>
          <a:lstStyle/>
          <a:p>
            <a:pPr marL="682625" indent="-215900">
              <a:buFont typeface="Wingdings" pitchFamily="2" charset="2"/>
              <a:buChar char="q"/>
            </a:pPr>
            <a:r>
              <a:rPr lang="en-US" sz="2400" dirty="0" smtClean="0">
                <a:latin typeface="Arial" pitchFamily="34" charset="0"/>
                <a:ea typeface="Geneva"/>
                <a:cs typeface="Arial" pitchFamily="34" charset="0"/>
              </a:rPr>
              <a:t> Customers reduced peak demand MORE at higher  </a:t>
            </a:r>
          </a:p>
          <a:p>
            <a:pPr marL="682625" indent="-215900">
              <a:buNone/>
            </a:pPr>
            <a:r>
              <a:rPr lang="en-US" sz="2400" dirty="0" smtClean="0">
                <a:latin typeface="Arial" pitchFamily="34" charset="0"/>
                <a:ea typeface="Geneva"/>
                <a:cs typeface="Arial" pitchFamily="34" charset="0"/>
              </a:rPr>
              <a:t>    temperatures  (~double at 97° </a:t>
            </a:r>
            <a:r>
              <a:rPr lang="en-US" sz="2400" dirty="0" err="1" smtClean="0">
                <a:latin typeface="Arial" pitchFamily="34" charset="0"/>
                <a:ea typeface="Geneva"/>
                <a:cs typeface="Arial" pitchFamily="34" charset="0"/>
              </a:rPr>
              <a:t>vs</a:t>
            </a:r>
            <a:r>
              <a:rPr lang="en-US" sz="2400" dirty="0" smtClean="0">
                <a:latin typeface="Arial" pitchFamily="34" charset="0"/>
                <a:ea typeface="Geneva"/>
                <a:cs typeface="Arial" pitchFamily="34" charset="0"/>
              </a:rPr>
              <a:t> 85°) </a:t>
            </a:r>
          </a:p>
          <a:p>
            <a:pPr marL="682625" indent="-215900">
              <a:buFont typeface="Wingdings" pitchFamily="2" charset="2"/>
              <a:buChar char="q"/>
            </a:pPr>
            <a:r>
              <a:rPr lang="en-US" sz="2400" dirty="0" smtClean="0">
                <a:latin typeface="Arial" pitchFamily="34" charset="0"/>
                <a:ea typeface="Geneva"/>
                <a:cs typeface="Arial" pitchFamily="34" charset="0"/>
              </a:rPr>
              <a:t> Customers with smart thermostats had much higher peak reductions </a:t>
            </a:r>
          </a:p>
          <a:p>
            <a:pPr marL="682625" indent="-215900"/>
            <a:endParaRPr lang="en-US" sz="2400" dirty="0" smtClean="0">
              <a:solidFill>
                <a:schemeClr val="accent1">
                  <a:lumMod val="75000"/>
                </a:schemeClr>
              </a:solidFill>
              <a:ea typeface="Geneva"/>
            </a:endParaRPr>
          </a:p>
          <a:p>
            <a:pPr marL="682625" indent="-215900"/>
            <a:endParaRPr lang="en-US" sz="2400" dirty="0" smtClean="0">
              <a:solidFill>
                <a:schemeClr val="accent1">
                  <a:lumMod val="75000"/>
                </a:schemeClr>
              </a:solidFill>
              <a:ea typeface="Geneva"/>
            </a:endParaRPr>
          </a:p>
          <a:p>
            <a:pPr marL="682625" indent="-215900"/>
            <a:endParaRPr lang="en-US" sz="2400" dirty="0" smtClean="0">
              <a:solidFill>
                <a:schemeClr val="accent1">
                  <a:lumMod val="75000"/>
                </a:schemeClr>
              </a:solidFill>
              <a:ea typeface="Geneva"/>
            </a:endParaRPr>
          </a:p>
          <a:p>
            <a:pPr marL="682625" indent="-215900"/>
            <a:endParaRPr lang="en-US" sz="2400" dirty="0" smtClean="0">
              <a:solidFill>
                <a:schemeClr val="accent1">
                  <a:lumMod val="75000"/>
                </a:schemeClr>
              </a:solidFill>
              <a:ea typeface="Geneva"/>
            </a:endParaRPr>
          </a:p>
          <a:p>
            <a:pPr marL="682625" indent="-215900"/>
            <a:endParaRPr lang="en-US" sz="2400" dirty="0" smtClean="0">
              <a:solidFill>
                <a:schemeClr val="accent1">
                  <a:lumMod val="75000"/>
                </a:schemeClr>
              </a:solidFill>
              <a:ea typeface="Geneva"/>
            </a:endParaRPr>
          </a:p>
          <a:p>
            <a:pPr marL="682625" indent="-215900"/>
            <a:endParaRPr lang="en-US" sz="2400" dirty="0" smtClean="0">
              <a:solidFill>
                <a:schemeClr val="accent1">
                  <a:lumMod val="75000"/>
                </a:schemeClr>
              </a:solidFill>
              <a:ea typeface="Geneva"/>
            </a:endParaRPr>
          </a:p>
          <a:p>
            <a:pPr marL="682625" indent="-215900"/>
            <a:endParaRPr lang="en-US" sz="2400" dirty="0" smtClean="0">
              <a:solidFill>
                <a:schemeClr val="accent1">
                  <a:lumMod val="75000"/>
                </a:schemeClr>
              </a:solidFill>
              <a:ea typeface="Geneva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3505200"/>
          <a:ext cx="7543798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5906"/>
                <a:gridCol w="2180433"/>
                <a:gridCol w="2157459"/>
              </a:tblGrid>
              <a:tr h="75674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Rate Group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No Smart Thermostat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With</a:t>
                      </a:r>
                      <a:r>
                        <a:rPr lang="en-US" sz="2400" baseline="0" dirty="0" smtClean="0"/>
                        <a:t> Smart Thermostat</a:t>
                      </a:r>
                      <a:endParaRPr lang="en-US" sz="2400" dirty="0"/>
                    </a:p>
                  </a:txBody>
                  <a:tcPr/>
                </a:tc>
              </a:tr>
              <a:tr h="42041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R-CPP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29%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49%</a:t>
                      </a:r>
                      <a:endParaRPr lang="en-US" sz="2400" dirty="0"/>
                    </a:p>
                  </a:txBody>
                  <a:tcPr/>
                </a:tc>
              </a:tr>
              <a:tr h="42041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R-CPR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11%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17%</a:t>
                      </a:r>
                      <a:endParaRPr lang="en-US" sz="2400" dirty="0"/>
                    </a:p>
                  </a:txBody>
                  <a:tcPr/>
                </a:tc>
              </a:tr>
              <a:tr h="420414"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AE-CPP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22%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51%</a:t>
                      </a:r>
                      <a:endParaRPr lang="en-US" sz="2400" dirty="0"/>
                    </a:p>
                  </a:txBody>
                  <a:tcPr/>
                </a:tc>
              </a:tr>
              <a:tr h="42041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AE-CPR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6%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24%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330F47-A7DC-46C6-9E55-4C4FEFB5FC3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51798" cy="90943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PCDC participants liked</a:t>
            </a:r>
            <a:br>
              <a:rPr lang="en-US" sz="3600" b="1" dirty="0" smtClean="0"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dynamic pricing!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4294967295"/>
          </p:nvPr>
        </p:nvGraphicFramePr>
        <p:xfrm>
          <a:off x="179512" y="1676400"/>
          <a:ext cx="2815988" cy="4992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6"/>
          <p:cNvGraphicFramePr>
            <a:graphicFrameLocks/>
          </p:cNvGraphicFramePr>
          <p:nvPr/>
        </p:nvGraphicFramePr>
        <p:xfrm>
          <a:off x="5867400" y="1600200"/>
          <a:ext cx="2971800" cy="3748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ontent Placeholder 7"/>
          <p:cNvGraphicFramePr>
            <a:graphicFrameLocks/>
          </p:cNvGraphicFramePr>
          <p:nvPr/>
        </p:nvGraphicFramePr>
        <p:xfrm>
          <a:off x="2819400" y="1676400"/>
          <a:ext cx="2875128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330F47-A7DC-46C6-9E55-4C4FEFB5FC3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5867400"/>
            <a:ext cx="838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1600" b="1" i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PCDC lessons-learned videos &amp; Final Report available from </a:t>
            </a:r>
            <a:r>
              <a:rPr lang="en-US" sz="1600" b="1" i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hlinkClick r:id="rId5"/>
              </a:rPr>
              <a:t>www.powercentsdc.org</a:t>
            </a:r>
            <a:endParaRPr lang="en-US" sz="1600" b="1" i="1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6309360" cy="776155"/>
          </a:xfrm>
        </p:spPr>
        <p:txBody>
          <a:bodyPr/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Implementation of AMI &amp; dynamic pricing in DC 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4800" y="1981200"/>
            <a:ext cx="8610600" cy="4176464"/>
          </a:xfrm>
        </p:spPr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Pepco deployment of AMI underway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Completion scheduled for early 2012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Customer education/engagement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AMI cost recovery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Generic proceeding exploring dynamic pricing options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Pricing methods:, e.g. CPP, CPR/PTR, RTP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Default pricing method; opt-in vs. opt-out; transition options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Integration of dynamic pricing with default service procurement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Third party access to customer data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Cost &amp; benefits of smart grid investments; performance metrics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Regional collaboration via MADRI: 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latin typeface="Arial" pitchFamily="34" charset="0"/>
                <a:cs typeface="Arial" pitchFamily="34" charset="0"/>
                <a:hlinkClick r:id="rId2"/>
              </a:rPr>
              <a:t>http://sites.energetics.com/MADRI/meetings_2011.html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0"/>
              </a:spcBef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900" i="1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lvl="1">
              <a:buNone/>
            </a:pPr>
            <a:endParaRPr lang="en-US" sz="2000" b="1" i="1" dirty="0" smtClean="0">
              <a:ea typeface="ＭＳ Ｐゴシック" pitchFamily="34" charset="-128"/>
            </a:endParaRPr>
          </a:p>
          <a:p>
            <a:pPr lvl="1">
              <a:buNone/>
            </a:pPr>
            <a:endParaRPr lang="en-US" sz="2000" b="1" i="1" dirty="0" smtClean="0">
              <a:ea typeface="ＭＳ Ｐゴシック" pitchFamily="34" charset="-128"/>
            </a:endParaRPr>
          </a:p>
          <a:p>
            <a:pPr>
              <a:buNone/>
            </a:pPr>
            <a:endParaRPr lang="en-US" sz="2400" i="1" dirty="0"/>
          </a:p>
        </p:txBody>
      </p:sp>
      <p:pic>
        <p:nvPicPr>
          <p:cNvPr id="5" name="Picture 5" descr="http://www.househunt.com/washington-dc/washingtondc-neighborhoods/images/map_washington-dc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6212" y="1"/>
            <a:ext cx="2647787" cy="3276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330F47-A7DC-46C6-9E55-4C4FEFB5FC3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2221</TotalTime>
  <Words>569</Words>
  <Application>Microsoft Office PowerPoint</Application>
  <PresentationFormat>On-screen Show (4:3)</PresentationFormat>
  <Paragraphs>165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Profile</vt:lpstr>
      <vt:lpstr>Slide 1</vt:lpstr>
      <vt:lpstr>A “revolution” in  electricity pricing</vt:lpstr>
      <vt:lpstr>Why dynamic pricing?</vt:lpstr>
      <vt:lpstr>Why dynamic  pricing? (cont’d)</vt:lpstr>
      <vt:lpstr>PowerCentsDC™ pilot</vt:lpstr>
      <vt:lpstr>PowerCentsDC participant  response by rate plan</vt:lpstr>
      <vt:lpstr>PowerCentsDC participant response:  temperature &amp; T-stat impacts</vt:lpstr>
      <vt:lpstr>PCDC participants liked dynamic pricing!</vt:lpstr>
      <vt:lpstr>Implementation of AMI &amp; dynamic pricing in DC </vt:lpstr>
      <vt:lpstr>Integrating dynamic pricing  with wholesale markets</vt:lpstr>
      <vt:lpstr>Challenges for  utility regulators</vt:lpstr>
      <vt:lpstr>Thank you!</vt:lpstr>
    </vt:vector>
  </TitlesOfParts>
  <Company>DCPSC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Rick Morgan</dc:creator>
  <cp:lastModifiedBy>DC User</cp:lastModifiedBy>
  <cp:revision>217</cp:revision>
  <cp:lastPrinted>1601-01-01T00:00:00Z</cp:lastPrinted>
  <dcterms:created xsi:type="dcterms:W3CDTF">2004-04-19T19:08:44Z</dcterms:created>
  <dcterms:modified xsi:type="dcterms:W3CDTF">2011-10-26T16:41:22Z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</Properties>
</file>